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9" r:id="rId5"/>
    <p:sldId id="258" r:id="rId6"/>
    <p:sldId id="261" r:id="rId7"/>
    <p:sldId id="262" r:id="rId8"/>
    <p:sldId id="27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1470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0698" y="692696"/>
            <a:ext cx="7594612" cy="792088"/>
          </a:xfrm>
        </p:spPr>
        <p:txBody>
          <a:bodyPr/>
          <a:lstStyle/>
          <a:p>
            <a:r>
              <a:rPr lang="ru-RU" dirty="0" smtClean="0"/>
              <a:t>Права и обязанности ребенка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720080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510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728192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4000" dirty="0" smtClean="0"/>
              <a:t>Равноправие детей</a:t>
            </a:r>
            <a:br>
              <a:rPr lang="ru-RU" sz="4000" dirty="0" smtClean="0"/>
            </a:br>
            <a:r>
              <a:rPr lang="ru-RU" sz="2700" dirty="0" smtClean="0">
                <a:solidFill>
                  <a:schemeClr val="tx1"/>
                </a:solidFill>
              </a:rPr>
              <a:t>Все дети имеют равные права независимо от расы</a:t>
            </a:r>
            <a:r>
              <a:rPr lang="ru-RU" sz="2700" dirty="0">
                <a:solidFill>
                  <a:schemeClr val="tx1"/>
                </a:solidFill>
              </a:rPr>
              <a:t>, цвета кожи, пола, языка, религии, политических или иных убеждений, национального, этнического или социального происхождения, имущественного положения, состояния здоровья </a:t>
            </a:r>
            <a:r>
              <a:rPr lang="ru-RU" sz="2700" dirty="0" smtClean="0">
                <a:solidFill>
                  <a:schemeClr val="tx1"/>
                </a:solidFill>
              </a:rPr>
              <a:t>ребенка</a:t>
            </a:r>
            <a:r>
              <a:rPr lang="ru-RU" sz="2700" dirty="0">
                <a:solidFill>
                  <a:schemeClr val="tx1"/>
                </a:solidFill>
              </a:rPr>
              <a:t/>
            </a:r>
            <a:br>
              <a:rPr lang="ru-RU" sz="2700" dirty="0">
                <a:solidFill>
                  <a:schemeClr val="tx1"/>
                </a:solidFill>
              </a:rPr>
            </a:br>
            <a:endParaRPr lang="ru-RU" sz="2700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29101"/>
            <a:ext cx="403244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229101"/>
            <a:ext cx="3312368" cy="324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4850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1252728"/>
          </a:xfrm>
        </p:spPr>
        <p:txBody>
          <a:bodyPr>
            <a:noAutofit/>
          </a:bodyPr>
          <a:lstStyle/>
          <a:p>
            <a:r>
              <a:rPr lang="ru-RU" sz="3600" dirty="0"/>
              <a:t>Право на неприкосновенность личности, защиту от эксплуатации и насилия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9925"/>
            <a:ext cx="3120860" cy="4244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27896"/>
            <a:ext cx="417646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530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Право на жилище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878" y="2554169"/>
            <a:ext cx="5953125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1340768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Каждый </a:t>
            </a:r>
            <a:r>
              <a:rPr lang="ru-RU" dirty="0"/>
              <a:t>ребёнок имеет право на </a:t>
            </a:r>
            <a:r>
              <a:rPr lang="ru-RU" dirty="0" smtClean="0"/>
              <a:t>жилище.</a:t>
            </a:r>
          </a:p>
          <a:p>
            <a:pPr algn="ctr"/>
            <a:r>
              <a:rPr lang="ru-RU" dirty="0" smtClean="0"/>
              <a:t>Вопрос </a:t>
            </a:r>
            <a:r>
              <a:rPr lang="ru-RU" dirty="0"/>
              <a:t>соблюдения жилищных прав ребёнка является очень актуальным, важно сохранить за ребёнком конституционное право на жильё в любой ситуации</a:t>
            </a:r>
          </a:p>
        </p:txBody>
      </p:sp>
    </p:spTree>
    <p:extLst>
      <p:ext uri="{BB962C8B-B14F-4D97-AF65-F5344CB8AC3E}">
        <p14:creationId xmlns:p14="http://schemas.microsoft.com/office/powerpoint/2010/main" val="1405816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Право на образование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37" y="1988840"/>
            <a:ext cx="3310307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000" y="2780928"/>
            <a:ext cx="417646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Статья 43 Конституции </a:t>
            </a:r>
            <a:r>
              <a:rPr lang="ru-RU" sz="2000" dirty="0" smtClean="0"/>
              <a:t>Российской Федерации </a:t>
            </a:r>
            <a:r>
              <a:rPr lang="ru-RU" sz="2000" dirty="0"/>
              <a:t>гласит: «1. Каждый имеет право на образование. 2. Гарантируются общедоступность и бесплатность дошкольного, основного общего и среднего профессионального образования в государственных или муниципальных образовательных учреждениях и на предприятиях».</a:t>
            </a:r>
          </a:p>
        </p:txBody>
      </p:sp>
    </p:spTree>
    <p:extLst>
      <p:ext uri="{BB962C8B-B14F-4D97-AF65-F5344CB8AC3E}">
        <p14:creationId xmlns:p14="http://schemas.microsoft.com/office/powerpoint/2010/main" val="2625827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Право на труд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564904"/>
            <a:ext cx="6432550" cy="398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412776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Ребенок до 14 лет может заключить трудовой договор только в исключительных случаях, указанных в законе,  и только если это не понесет  </a:t>
            </a:r>
            <a:r>
              <a:rPr lang="ru-RU" dirty="0"/>
              <a:t>ущерба для </a:t>
            </a:r>
            <a:r>
              <a:rPr lang="ru-RU" dirty="0" smtClean="0"/>
              <a:t>его здоровья и </a:t>
            </a:r>
            <a:r>
              <a:rPr lang="ru-RU" dirty="0"/>
              <a:t>нравственного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692697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Право на отдых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060848"/>
            <a:ext cx="4762500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218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Право на получение, хранение и распространение информации, свободное выражение мысли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04864"/>
            <a:ext cx="762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5641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08111"/>
          </a:xfrm>
        </p:spPr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Обязанности</a:t>
            </a:r>
            <a:r>
              <a:rPr lang="ru-RU" dirty="0"/>
              <a:t/>
            </a:r>
            <a:br>
              <a:rPr lang="ru-RU" dirty="0"/>
            </a:br>
            <a:r>
              <a:rPr lang="ru-RU" sz="2200" dirty="0"/>
              <a:t>Кроме прав и свобод каждый ребенок должен понимать, что для соблюдения порядка необходимо соблюдать ряд </a:t>
            </a:r>
            <a:r>
              <a:rPr lang="ru-RU" sz="2200" dirty="0" smtClean="0"/>
              <a:t>обязанностей</a:t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>
                <a:solidFill>
                  <a:schemeClr val="tx1"/>
                </a:solidFill>
              </a:rPr>
              <a:t>Соблюдать </a:t>
            </a:r>
            <a:r>
              <a:rPr lang="ru-RU" sz="2200" dirty="0">
                <a:solidFill>
                  <a:schemeClr val="tx1"/>
                </a:solidFill>
              </a:rPr>
              <a:t>Конституцию </a:t>
            </a:r>
            <a:r>
              <a:rPr lang="ru-RU" sz="2200" dirty="0" smtClean="0">
                <a:solidFill>
                  <a:schemeClr val="tx1"/>
                </a:solidFill>
              </a:rPr>
              <a:t>РФ и </a:t>
            </a:r>
            <a:r>
              <a:rPr lang="ru-RU" sz="2200" dirty="0">
                <a:solidFill>
                  <a:schemeClr val="tx1"/>
                </a:solidFill>
              </a:rPr>
              <a:t>другие </a:t>
            </a:r>
            <a:r>
              <a:rPr lang="ru-RU" sz="2200" dirty="0" smtClean="0">
                <a:solidFill>
                  <a:schemeClr val="tx1"/>
                </a:solidFill>
              </a:rPr>
              <a:t>законы 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Уважать права и культурную самобытность других людей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Слушаться родителей и лиц, их заменяющих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Получать основное общее образование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Соблюдать правила поведения и учебную дисциплину, установленную в образовательных учреждениях, дома, общественных местах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Беречь памятники истории и культуры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Сохранять природу и бережно относиться к природным богатствам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/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 </a:t>
            </a:r>
            <a:endParaRPr lang="ru-RU" sz="22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9399" y="1412776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653136"/>
            <a:ext cx="5184576" cy="201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018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txBody>
          <a:bodyPr>
            <a:normAutofit fontScale="90000"/>
          </a:bodyPr>
          <a:lstStyle/>
          <a:p>
            <a:r>
              <a:rPr lang="ru-RU" dirty="0"/>
              <a:t>Ребята, запомните!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018471"/>
            <a:ext cx="84786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 Человек</a:t>
            </a:r>
            <a:r>
              <a:rPr lang="ru-RU" sz="3200" dirty="0"/>
              <a:t>, который знает свои права и уважает права других людей, </a:t>
            </a:r>
            <a:r>
              <a:rPr lang="ru-RU" sz="3200" smtClean="0"/>
              <a:t>законы, знает </a:t>
            </a:r>
            <a:r>
              <a:rPr lang="ru-RU" sz="3200" dirty="0"/>
              <a:t>и выполняет свои обязанности – этот человек </a:t>
            </a:r>
            <a:r>
              <a:rPr lang="ru-RU" sz="3200" dirty="0" smtClean="0"/>
              <a:t>законопослушный, он </a:t>
            </a:r>
            <a:r>
              <a:rPr lang="ru-RU" sz="3200" dirty="0" smtClean="0"/>
              <a:t>уверенно </a:t>
            </a:r>
            <a:r>
              <a:rPr lang="ru-RU" sz="3200" dirty="0"/>
              <a:t>идёт по жизни!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573016"/>
            <a:ext cx="6480720" cy="299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935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 рождения мы находимся под защитой нашего государства</a:t>
            </a:r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992887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80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856" y="404664"/>
            <a:ext cx="8229600" cy="1252728"/>
          </a:xfrm>
        </p:spPr>
        <p:txBody>
          <a:bodyPr>
            <a:noAutofit/>
          </a:bodyPr>
          <a:lstStyle/>
          <a:p>
            <a:r>
              <a:rPr lang="ru-RU" sz="2400" dirty="0" smtClean="0"/>
              <a:t>У каждого человека есть документ, который подтверждает гражданство.</a:t>
            </a:r>
            <a:br>
              <a:rPr lang="ru-RU" sz="2400" dirty="0" smtClean="0"/>
            </a:br>
            <a:r>
              <a:rPr lang="ru-RU" sz="2400" dirty="0"/>
              <a:t> </a:t>
            </a:r>
            <a:r>
              <a:rPr lang="ru-RU" sz="2400" dirty="0" smtClean="0"/>
              <a:t>С 14 лет этот документ – </a:t>
            </a:r>
            <a:r>
              <a:rPr lang="ru-RU" sz="2800" u="sng" dirty="0" smtClean="0"/>
              <a:t>паспорт</a:t>
            </a:r>
            <a:r>
              <a:rPr lang="ru-RU" sz="2400" u="sng" dirty="0" smtClean="0"/>
              <a:t>, а до 14 лет – свидетельство о рождении.</a:t>
            </a:r>
            <a:endParaRPr lang="ru-RU" sz="2400" u="sng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60847"/>
            <a:ext cx="6307460" cy="452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043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872" y="-603448"/>
            <a:ext cx="8157592" cy="23315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332656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В России каждый </a:t>
            </a:r>
            <a:r>
              <a:rPr lang="ru-RU" sz="2400" dirty="0" smtClean="0"/>
              <a:t>ребенок </a:t>
            </a:r>
            <a:r>
              <a:rPr lang="ru-RU" sz="2400" dirty="0"/>
              <a:t>обладает </a:t>
            </a:r>
            <a:r>
              <a:rPr lang="ru-RU" sz="2400" dirty="0" smtClean="0"/>
              <a:t>многими правами, которые прописаны в </a:t>
            </a:r>
            <a:r>
              <a:rPr lang="ru-RU" sz="2400" u="sng" dirty="0" smtClean="0"/>
              <a:t>Конституции Российской Федерации</a:t>
            </a:r>
            <a:r>
              <a:rPr lang="en-US" sz="2400" u="sng" dirty="0" smtClean="0"/>
              <a:t> </a:t>
            </a:r>
            <a:r>
              <a:rPr lang="ru-RU" sz="2400" u="sng" dirty="0" smtClean="0"/>
              <a:t>и в других законах</a:t>
            </a:r>
            <a:r>
              <a:rPr lang="ru-RU" sz="2400" dirty="0" smtClean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16832"/>
            <a:ext cx="5976664" cy="3762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35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675" y="188640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Права ребенка закреплены и в других важных документах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772816"/>
            <a:ext cx="835292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u="sng" dirty="0" smtClean="0"/>
              <a:t>Декларация </a:t>
            </a:r>
            <a:r>
              <a:rPr lang="ru-RU" sz="3200" u="sng" dirty="0"/>
              <a:t>прав </a:t>
            </a:r>
            <a:r>
              <a:rPr lang="ru-RU" sz="3200" u="sng" dirty="0" smtClean="0"/>
              <a:t>ребенка</a:t>
            </a:r>
          </a:p>
          <a:p>
            <a:pPr algn="ctr"/>
            <a:endParaRPr lang="ru-RU" sz="3200" u="sng" dirty="0"/>
          </a:p>
          <a:p>
            <a:pPr algn="ctr"/>
            <a:r>
              <a:rPr lang="ru-RU" sz="3200" u="sng" dirty="0"/>
              <a:t>Конвенция о правах ребенка</a:t>
            </a:r>
          </a:p>
          <a:p>
            <a:pPr algn="ctr"/>
            <a:endParaRPr lang="ru-RU" sz="3200" u="sng" dirty="0" smtClean="0"/>
          </a:p>
          <a:p>
            <a:pPr algn="ctr"/>
            <a:r>
              <a:rPr lang="ru-RU" sz="3200" u="sng" dirty="0"/>
              <a:t>Семейный кодекс Российской Федерации</a:t>
            </a:r>
          </a:p>
          <a:p>
            <a:pPr algn="ctr"/>
            <a:endParaRPr lang="ru-RU" sz="3200" u="sng" dirty="0" smtClean="0"/>
          </a:p>
          <a:p>
            <a:pPr algn="ctr"/>
            <a:r>
              <a:rPr lang="ru-RU" sz="3200" u="sng" dirty="0"/>
              <a:t>Федеральный закон от 24.07.1998 </a:t>
            </a:r>
            <a:r>
              <a:rPr lang="ru-RU" sz="3200" u="sng" dirty="0" smtClean="0"/>
              <a:t>№</a:t>
            </a:r>
            <a:r>
              <a:rPr lang="en-US" sz="3200" u="sng" dirty="0" smtClean="0"/>
              <a:t> </a:t>
            </a:r>
            <a:r>
              <a:rPr lang="en-US" sz="3200" u="sng" dirty="0"/>
              <a:t>124-</a:t>
            </a:r>
            <a:r>
              <a:rPr lang="ru-RU" sz="3200" u="sng" dirty="0"/>
              <a:t>ФЗ «Об основных гарантиях прав ребенка в Российской </a:t>
            </a:r>
            <a:r>
              <a:rPr lang="ru-RU" sz="3200" u="sng" dirty="0" smtClean="0"/>
              <a:t>Федерации»</a:t>
            </a:r>
            <a:endParaRPr lang="ru-RU" sz="3200" u="sng" dirty="0"/>
          </a:p>
          <a:p>
            <a:pPr algn="ctr"/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01423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402416"/>
          </a:xfrm>
        </p:spPr>
        <p:txBody>
          <a:bodyPr>
            <a:normAutofit/>
          </a:bodyPr>
          <a:lstStyle/>
          <a:p>
            <a:r>
              <a:rPr lang="ru-RU" sz="3600" u="sng" dirty="0" smtClean="0"/>
              <a:t>Каждый ребенок имеет право на жизнь</a:t>
            </a:r>
            <a:br>
              <a:rPr lang="ru-RU" sz="3600" u="sng" dirty="0" smtClean="0"/>
            </a:br>
            <a:endParaRPr lang="ru-RU" sz="3600" u="sng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51349" y="1118647"/>
            <a:ext cx="7848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Право на жизнь является важнейшим личным правом человека, приобретаемым им в силу факта его рождения.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649491"/>
            <a:ext cx="3408141" cy="272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36912"/>
            <a:ext cx="4016951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168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Право </a:t>
            </a:r>
            <a:r>
              <a:rPr lang="ru-RU" dirty="0"/>
              <a:t>на имя</a:t>
            </a:r>
            <a:br>
              <a:rPr lang="ru-RU" dirty="0"/>
            </a:br>
            <a:r>
              <a:rPr lang="ru-RU" sz="2700" dirty="0">
                <a:solidFill>
                  <a:schemeClr val="tx1"/>
                </a:solidFill>
              </a:rPr>
              <a:t>Очень трудно было бы общаться между собой, если бы не было возможности обращаться к собеседнику.</a:t>
            </a:r>
            <a:br>
              <a:rPr lang="ru-RU" sz="2700" dirty="0">
                <a:solidFill>
                  <a:schemeClr val="tx1"/>
                </a:solidFill>
              </a:rPr>
            </a:br>
            <a:r>
              <a:rPr lang="ru-RU" sz="2700" dirty="0" err="1">
                <a:solidFill>
                  <a:schemeClr val="tx1"/>
                </a:solidFill>
              </a:rPr>
              <a:t>Имя</a:t>
            </a:r>
            <a:r>
              <a:rPr lang="ru-RU" sz="2700" dirty="0">
                <a:solidFill>
                  <a:schemeClr val="tx1"/>
                </a:solidFill>
              </a:rPr>
              <a:t> ребенку дается по соглашению </a:t>
            </a:r>
            <a:r>
              <a:rPr lang="ru-RU" sz="2700" dirty="0" smtClean="0">
                <a:solidFill>
                  <a:schemeClr val="tx1"/>
                </a:solidFill>
              </a:rPr>
              <a:t>родителей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sz="2700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060848"/>
            <a:ext cx="446449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531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Право на проживание в семье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76872"/>
            <a:ext cx="4762500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5779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Право на охрану и укрепление здоровья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44824"/>
            <a:ext cx="2886075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80928"/>
            <a:ext cx="2905125" cy="3724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38100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1497</TotalTime>
  <Words>271</Words>
  <Application>Microsoft Office PowerPoint</Application>
  <PresentationFormat>Экран (4:3)</PresentationFormat>
  <Paragraphs>31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Волна</vt:lpstr>
      <vt:lpstr>Права и обязанности ребенка </vt:lpstr>
      <vt:lpstr>С рождения мы находимся под защитой нашего государства</vt:lpstr>
      <vt:lpstr>У каждого человека есть документ, который подтверждает гражданство.  С 14 лет этот документ – паспорт, а до 14 лет – свидетельство о рождении.</vt:lpstr>
      <vt:lpstr>Презентация PowerPoint</vt:lpstr>
      <vt:lpstr> Права ребенка закреплены и в других важных документах  </vt:lpstr>
      <vt:lpstr>Каждый ребенок имеет право на жизнь </vt:lpstr>
      <vt:lpstr>Право на имя Очень трудно было бы общаться между собой, если бы не было возможности обращаться к собеседнику. Имя ребенку дается по соглашению родителей </vt:lpstr>
      <vt:lpstr>Право на проживание в семье</vt:lpstr>
      <vt:lpstr>Право на охрану и укрепление здоровья</vt:lpstr>
      <vt:lpstr>    Равноправие детей Все дети имеют равные права независимо от расы, цвета кожи, пола, языка, религии, политических или иных убеждений, национального, этнического или социального происхождения, имущественного положения, состояния здоровья ребенка </vt:lpstr>
      <vt:lpstr>Право на неприкосновенность личности, защиту от эксплуатации и насилия</vt:lpstr>
      <vt:lpstr>Право на жилище</vt:lpstr>
      <vt:lpstr>Право на образование</vt:lpstr>
      <vt:lpstr>Право на труд </vt:lpstr>
      <vt:lpstr>Право на отдых</vt:lpstr>
      <vt:lpstr>Право на получение, хранение и распространение информации, свободное выражение мысли</vt:lpstr>
      <vt:lpstr>      Обязанности Кроме прав и свобод каждый ребенок должен понимать, что для соблюдения порядка необходимо соблюдать ряд обязанностей  Соблюдать Конституцию РФ и другие законы  Уважать права и культурную самобытность других людей Слушаться родителей и лиц, их заменяющих Получать основное общее образование Соблюдать правила поведения и учебную дисциплину, установленную в образовательных учреждениях, дома, общественных местах Беречь памятники истории и культуры Сохранять природу и бережно относиться к природным богатствам   </vt:lpstr>
      <vt:lpstr>Ребята, запомните!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Права и обязанности человека и гражданина</dc:title>
  <dc:creator>dolmatov</dc:creator>
  <cp:lastModifiedBy>Людмила Евгеньевна Эфтимович</cp:lastModifiedBy>
  <cp:revision>53</cp:revision>
  <dcterms:created xsi:type="dcterms:W3CDTF">2021-09-20T11:00:57Z</dcterms:created>
  <dcterms:modified xsi:type="dcterms:W3CDTF">2021-10-26T06:05:46Z</dcterms:modified>
</cp:coreProperties>
</file>